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embeddedFontLst>
    <p:embeddedFont>
      <p:font typeface="Corbel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iwImhlkRTt4haCA/+oIeARKhQR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Corbel-regular.fntdata"/><Relationship Id="rId14" Type="http://schemas.openxmlformats.org/officeDocument/2006/relationships/slide" Target="slides/slide10.xml"/><Relationship Id="rId17" Type="http://schemas.openxmlformats.org/officeDocument/2006/relationships/font" Target="fonts/Corbel-italic.fntdata"/><Relationship Id="rId16" Type="http://schemas.openxmlformats.org/officeDocument/2006/relationships/font" Target="fonts/Corbel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Corbel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b0bad53c1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g32b0bad53c1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2b0bad53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g32b0bad53c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e81360fff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g2e81360fffc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2b0bad53c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g32b0bad53c1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d92a8f36f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g2d92a8f36f5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2b0bad53c1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32b0bad53c1_0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d92a8f36f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g2d92a8f36f5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2b0bad53c1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g32b0bad53c1_0_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2b0bad53c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g32b0bad53c1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8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8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orbel"/>
              <a:buNone/>
              <a:defRPr sz="59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D8E2F3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4966548" y="-233172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-685800" y="2057400"/>
            <a:ext cx="49530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4965192" y="-228600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/>
          <p:nvPr>
            <p:ph idx="2" type="pic"/>
          </p:nvPr>
        </p:nvSpPr>
        <p:spPr>
          <a:xfrm>
            <a:off x="3570644" y="767419"/>
            <a:ext cx="8115230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256032" y="3493008"/>
            <a:ext cx="2834640" cy="2322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31" name="Google Shape;31;p10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1" type="ftr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/>
          <p:nvPr>
            <p:ph type="title"/>
          </p:nvPr>
        </p:nvSpPr>
        <p:spPr>
          <a:xfrm>
            <a:off x="3867912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5900"/>
              <a:buFont typeface="Corbel"/>
              <a:buNone/>
              <a:defRPr b="0" sz="5900">
                <a:solidFill>
                  <a:srgbClr val="59595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" type="body"/>
          </p:nvPr>
        </p:nvSpPr>
        <p:spPr>
          <a:xfrm>
            <a:off x="3886200" y="4672584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3867912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7818120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4" name="Google Shape;44;p12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" type="body"/>
          </p:nvPr>
        </p:nvSpPr>
        <p:spPr>
          <a:xfrm>
            <a:off x="3867912" y="1023586"/>
            <a:ext cx="3474720" cy="807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3"/>
          <p:cNvSpPr txBox="1"/>
          <p:nvPr>
            <p:ph idx="2" type="body"/>
          </p:nvPr>
        </p:nvSpPr>
        <p:spPr>
          <a:xfrm>
            <a:off x="3867912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1" name="Google Shape;51;p13"/>
          <p:cNvSpPr txBox="1"/>
          <p:nvPr>
            <p:ph idx="3" type="body"/>
          </p:nvPr>
        </p:nvSpPr>
        <p:spPr>
          <a:xfrm>
            <a:off x="7818463" y="1023586"/>
            <a:ext cx="3474720" cy="813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3"/>
          <p:cNvSpPr txBox="1"/>
          <p:nvPr>
            <p:ph idx="4" type="body"/>
          </p:nvPr>
        </p:nvSpPr>
        <p:spPr>
          <a:xfrm>
            <a:off x="7818463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showMasterSp="0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3867912" y="868680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68" name="Google Shape;68;p16"/>
          <p:cNvSpPr txBox="1"/>
          <p:nvPr>
            <p:ph idx="2" type="body"/>
          </p:nvPr>
        </p:nvSpPr>
        <p:spPr>
          <a:xfrm>
            <a:off x="256032" y="3494176"/>
            <a:ext cx="283464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7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  <a:defRPr b="0" i="0" sz="36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7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2009300" y="1564025"/>
            <a:ext cx="7206600" cy="176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7272"/>
              <a:buFont typeface="Calibri"/>
              <a:buNone/>
            </a:pPr>
            <a:r>
              <a:rPr lang="fr-FR" sz="5500">
                <a:latin typeface="Calibri"/>
                <a:ea typeface="Calibri"/>
                <a:cs typeface="Calibri"/>
                <a:sym typeface="Calibri"/>
              </a:rPr>
              <a:t>LES </a:t>
            </a:r>
            <a:r>
              <a:rPr lang="fr-FR" sz="5500">
                <a:latin typeface="Calibri"/>
                <a:ea typeface="Calibri"/>
                <a:cs typeface="Calibri"/>
                <a:sym typeface="Calibri"/>
              </a:rPr>
              <a:t>ÉVOLUTIONS</a:t>
            </a:r>
            <a:r>
              <a:rPr lang="fr-FR" sz="5500">
                <a:latin typeface="Calibri"/>
                <a:ea typeface="Calibri"/>
                <a:cs typeface="Calibri"/>
                <a:sym typeface="Calibri"/>
              </a:rPr>
              <a:t> DU FOND NATIONAL </a:t>
            </a:r>
            <a:r>
              <a:rPr lang="fr-FR" sz="5500">
                <a:latin typeface="Calibri"/>
                <a:ea typeface="Calibri"/>
                <a:cs typeface="Calibri"/>
                <a:sym typeface="Calibri"/>
              </a:rPr>
              <a:t>PARENTALITÉ</a:t>
            </a:r>
            <a:endParaRPr sz="5300"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9395450" y="5177150"/>
            <a:ext cx="2192700" cy="4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fr-FR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14 février 2025</a:t>
            </a:r>
            <a:endParaRPr>
              <a:solidFill>
                <a:schemeClr val="accent1"/>
              </a:solidFill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86001"/>
            <a:ext cx="1625550" cy="27474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9395460" y="6343650"/>
            <a:ext cx="331470" cy="308610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0130790" y="6343650"/>
            <a:ext cx="331470" cy="30861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0866120" y="6343650"/>
            <a:ext cx="331470" cy="3086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1590020" y="6343650"/>
            <a:ext cx="331470" cy="308610"/>
          </a:xfrm>
          <a:prstGeom prst="rect">
            <a:avLst/>
          </a:prstGeom>
          <a:solidFill>
            <a:srgbClr val="C414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009300" y="3793850"/>
            <a:ext cx="6700800" cy="18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fr-FR" sz="20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Ordre du jour : </a:t>
            </a:r>
            <a:endParaRPr b="0" i="0" sz="20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Char char="-"/>
            </a:pPr>
            <a:r>
              <a:rPr lang="fr-FR"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Contexte et définition du FNP</a:t>
            </a:r>
            <a:endParaRPr b="0" i="0" sz="20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Char char="-"/>
            </a:pPr>
            <a:r>
              <a:rPr lang="fr-FR"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Les objectifs de l’évolution du FNP (selon la CNAF)</a:t>
            </a:r>
            <a:endParaRPr sz="2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Char char="-"/>
            </a:pPr>
            <a:r>
              <a:rPr lang="fr-FR"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Remarques sur les évolutions par la FCSF</a:t>
            </a:r>
            <a:endParaRPr sz="2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rbel"/>
              <a:buChar char="-"/>
            </a:pPr>
            <a:r>
              <a:rPr lang="fr-FR"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Détail de l’évolution des axes</a:t>
            </a:r>
            <a:endParaRPr b="0" i="0" sz="20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2b0bad53c1_0_28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L'ÉVOLUTION DES AXES DU FNP</a:t>
            </a:r>
            <a:endParaRPr i="1" sz="3000"/>
          </a:p>
        </p:txBody>
      </p:sp>
      <p:pic>
        <p:nvPicPr>
          <p:cNvPr id="149" name="Google Shape;149;g32b0bad53c1_0_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5219" y="788550"/>
            <a:ext cx="8686780" cy="5280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2b0bad53c1_0_0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QU’EST CE QUE LE FNP ?</a:t>
            </a:r>
            <a:br>
              <a:rPr lang="fr-FR">
                <a:latin typeface="Calibri"/>
                <a:ea typeface="Calibri"/>
                <a:cs typeface="Calibri"/>
                <a:sym typeface="Calibri"/>
              </a:rPr>
            </a:br>
            <a:endParaRPr i="1" sz="3000"/>
          </a:p>
        </p:txBody>
      </p:sp>
      <p:sp>
        <p:nvSpPr>
          <p:cNvPr id="101" name="Google Shape;101;g32b0bad53c1_0_0"/>
          <p:cNvSpPr txBox="1"/>
          <p:nvPr/>
        </p:nvSpPr>
        <p:spPr>
          <a:xfrm>
            <a:off x="3668050" y="316675"/>
            <a:ext cx="7948800" cy="6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None/>
            </a:pPr>
            <a:r>
              <a:rPr b="1" lang="fr-FR" sz="27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La COG signée en 2023 entre l’État et la Cnaf prévoit cinq engagements principaux en matière de soutien à la parentalité : </a:t>
            </a:r>
            <a:endParaRPr b="1" sz="27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None/>
            </a:pPr>
            <a:r>
              <a:t/>
            </a:r>
            <a:endParaRPr b="1" sz="27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Soutien aux</a:t>
            </a: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 parents de jeunes enfants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Développement d’u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 offre de soutien à la </a:t>
            </a: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parentalité de proximité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3. Diversification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 a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ctions de soutien à la parentalité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Renforcement de </a:t>
            </a: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l’accompagnement de la séparation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auprès des deux parents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5.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Lutte contre la pauvreté des</a:t>
            </a:r>
            <a:r>
              <a:rPr lang="fr-FR" sz="20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 familles monoparentales</a:t>
            </a:r>
            <a:endParaRPr sz="2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e81360fffc_1_0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QU’EST CE QUE LE FNP ?</a:t>
            </a:r>
            <a:br>
              <a:rPr lang="fr-FR">
                <a:latin typeface="Calibri"/>
                <a:ea typeface="Calibri"/>
                <a:cs typeface="Calibri"/>
                <a:sym typeface="Calibri"/>
              </a:rPr>
            </a:br>
            <a:endParaRPr i="1" sz="3000"/>
          </a:p>
        </p:txBody>
      </p:sp>
      <p:sp>
        <p:nvSpPr>
          <p:cNvPr id="107" name="Google Shape;107;g2e81360fffc_1_0"/>
          <p:cNvSpPr txBox="1"/>
          <p:nvPr/>
        </p:nvSpPr>
        <p:spPr>
          <a:xfrm>
            <a:off x="3797950" y="1615525"/>
            <a:ext cx="7948800" cy="6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sz="15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7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Le FNP est cité dans la COG en soutien d’actions déclinant ces objectifs :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Développement des groupes naissances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Développement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lieux ressources parentalité : «espace parents »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Prévention des risques liés au numérique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+"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Nouveauté dans le cadre de la rénovation du FNP :</a:t>
            </a:r>
            <a:r>
              <a:rPr lang="fr-FR" sz="19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2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un axe dédié à l’innovation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(nouvelles offres pour renforcer les liens parents-enfants)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b0bad53c1_0_5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LES OBJECTIFS DE LA NOUVELLE CIRCULAIRE</a:t>
            </a:r>
            <a:br>
              <a:rPr lang="fr-FR">
                <a:latin typeface="Calibri"/>
                <a:ea typeface="Calibri"/>
                <a:cs typeface="Calibri"/>
                <a:sym typeface="Calibri"/>
              </a:rPr>
            </a:br>
            <a:endParaRPr i="1" sz="3000"/>
          </a:p>
        </p:txBody>
      </p:sp>
      <p:sp>
        <p:nvSpPr>
          <p:cNvPr id="113" name="Google Shape;113;g32b0bad53c1_0_5"/>
          <p:cNvSpPr txBox="1"/>
          <p:nvPr/>
        </p:nvSpPr>
        <p:spPr>
          <a:xfrm>
            <a:off x="3668050" y="316675"/>
            <a:ext cx="7948800" cy="6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fr-FR" sz="27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Selon la CNAF, la nouvelle structuration du Fonds national parentalité vise à renforcer : </a:t>
            </a:r>
            <a:endParaRPr b="1" sz="27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fr-F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L’harmonisation des interventions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sur les territoires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fr-F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La visibilité et la lisibilité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politique parentalité de la branche Famille ;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fr-F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Le pilotage de la politique parentalité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sur les territoires ;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fr-F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L’accompagnement des porteurs de projets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dans la structuration d’une </a:t>
            </a:r>
            <a:r>
              <a:rPr lang="fr-FR" sz="24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démarche cohérente et globale 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soutien à la parentalité</a:t>
            </a:r>
            <a:endParaRPr b="1" sz="3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92a8f36f5_0_6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REMARQUES GÉNÉRALES</a:t>
            </a:r>
            <a:br>
              <a:rPr lang="fr-FR">
                <a:latin typeface="Calibri"/>
                <a:ea typeface="Calibri"/>
                <a:cs typeface="Calibri"/>
                <a:sym typeface="Calibri"/>
              </a:rPr>
            </a:br>
            <a:endParaRPr i="1" sz="3000"/>
          </a:p>
        </p:txBody>
      </p:sp>
      <p:sp>
        <p:nvSpPr>
          <p:cNvPr id="119" name="Google Shape;119;g2d92a8f36f5_0_6"/>
          <p:cNvSpPr txBox="1"/>
          <p:nvPr/>
        </p:nvSpPr>
        <p:spPr>
          <a:xfrm>
            <a:off x="3668050" y="316675"/>
            <a:ext cx="7948800" cy="621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1" lang="fr-FR" sz="27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L’axe dédié à l’innovation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déploiement d’un</a:t>
            </a:r>
            <a:r>
              <a:rPr lang="fr-FR" sz="21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 axe dédié à l’innovation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dans la COG pour renforcer les liens parents enfants (ex : LAEP / préserver le lien en situation d’incarcérations ou de violences conjugales) n’est pas retenu dans son ensemble si ce n’est autour de</a:t>
            </a:r>
            <a:r>
              <a:rPr lang="fr-FR" sz="21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 l’accompagnement individuel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(axe 2 du nouveau FNP) ;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Axe 2 : Nouvelles formes d’accompagnement des parents avec des interventions individuelles</a:t>
            </a:r>
            <a:endParaRPr sz="20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Volet 1 : expérimentations d’accompagnement des parents en présentiel (accompagnement individuel parentalité / conseil conjugal et familial / mesure d’accompagnement protégée)</a:t>
            </a:r>
            <a:endParaRPr sz="20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Volet 2 : accompagnement des parents à distance (ligne d’écoute parentalité)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2b0bad53c1_0_34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REMARQUES GÉNÉRALES</a:t>
            </a:r>
            <a:br>
              <a:rPr lang="fr-FR">
                <a:latin typeface="Calibri"/>
                <a:ea typeface="Calibri"/>
                <a:cs typeface="Calibri"/>
                <a:sym typeface="Calibri"/>
              </a:rPr>
            </a:br>
            <a:endParaRPr i="1" sz="3000"/>
          </a:p>
        </p:txBody>
      </p:sp>
      <p:sp>
        <p:nvSpPr>
          <p:cNvPr id="125" name="Google Shape;125;g32b0bad53c1_0_34"/>
          <p:cNvSpPr txBox="1"/>
          <p:nvPr/>
        </p:nvSpPr>
        <p:spPr>
          <a:xfrm>
            <a:off x="3668050" y="316675"/>
            <a:ext cx="7948800" cy="621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1" lang="fr-FR" sz="27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Les Reaap</a:t>
            </a:r>
            <a:endParaRPr sz="2400">
              <a:solidFill>
                <a:srgbClr val="4472C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fr-FR" sz="21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Les Réseaux d’écoute, d’appui et d’accompagnement des parents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(REAAP) ne sont plus mentionnés dans l’intitulé des nouveaux axes. Dans le détail, ils apparaissent dans le contenu de l’axe 4 (animation territoriale)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Axe 4 : Soutien des dynamiques d’animation et promotion de la parentalité sur les territoires</a:t>
            </a:r>
            <a:endParaRPr sz="20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Volet 1 – Animation des réseaux d’acteurs parentalité à l’échelon départemental ( Animation et coordination du réseau d’acteurs parentalité Reaap / Animation des promeneurs du net parentalité)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d92a8f36f5_0_13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REMARQUES GÉNÉRALES</a:t>
            </a:r>
            <a:br>
              <a:rPr lang="fr-FR">
                <a:latin typeface="Calibri"/>
                <a:ea typeface="Calibri"/>
                <a:cs typeface="Calibri"/>
                <a:sym typeface="Calibri"/>
              </a:rPr>
            </a:br>
            <a:endParaRPr i="1" sz="3000"/>
          </a:p>
        </p:txBody>
      </p:sp>
      <p:sp>
        <p:nvSpPr>
          <p:cNvPr id="131" name="Google Shape;131;g2d92a8f36f5_0_13"/>
          <p:cNvSpPr txBox="1"/>
          <p:nvPr/>
        </p:nvSpPr>
        <p:spPr>
          <a:xfrm>
            <a:off x="3596175" y="1862250"/>
            <a:ext cx="7948800" cy="6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1" lang="fr-FR" sz="27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Remarques générales sur les évolutions</a:t>
            </a:r>
            <a:endParaRPr sz="2400">
              <a:solidFill>
                <a:srgbClr val="4472C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Cette refonte du FNP a été travaillée </a:t>
            </a:r>
            <a:r>
              <a:rPr lang="fr-FR" sz="21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sans associer les associations œuvrant dans le champ du soutien à la parentalité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(elle a été travaillée avec des Caf)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Une confusion entre </a:t>
            </a:r>
            <a:r>
              <a:rPr lang="fr-FR" sz="2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projet parentalité et projet ACF</a:t>
            </a:r>
            <a:endParaRPr sz="21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fr-FR" sz="2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=&gt; Cette circulaire et ses annexes entérinent une vision néolibérale de l’accompagnement des parents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2b0bad53c1_0_43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 sz="3500">
                <a:latin typeface="Calibri"/>
                <a:ea typeface="Calibri"/>
                <a:cs typeface="Calibri"/>
                <a:sym typeface="Calibri"/>
              </a:rPr>
              <a:t>REMARQUES SUR LE FINANCEMENT</a:t>
            </a:r>
            <a:endParaRPr i="1" sz="2900"/>
          </a:p>
        </p:txBody>
      </p:sp>
      <p:sp>
        <p:nvSpPr>
          <p:cNvPr id="137" name="Google Shape;137;g32b0bad53c1_0_43"/>
          <p:cNvSpPr txBox="1"/>
          <p:nvPr/>
        </p:nvSpPr>
        <p:spPr>
          <a:xfrm>
            <a:off x="3668050" y="316675"/>
            <a:ext cx="7948800" cy="6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fr-FR" sz="27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Remarques sur le financement : </a:t>
            </a:r>
            <a:endParaRPr b="1" sz="27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fr-FR" sz="23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Aucun financement inférieur à 1500€/an/projet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-&gt; quid des projets et actions portées par les EVS et des collectifs de parents, des petites associations (que les CSC peuvent parfois accompagner) ?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Renforcement de la</a:t>
            </a:r>
            <a:r>
              <a:rPr lang="fr-FR" sz="23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 pluriannualité des financemen</a:t>
            </a:r>
            <a:r>
              <a:rPr lang="fr-FR" sz="23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ts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comme quelque chose à favoriser ;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possibilité de </a:t>
            </a:r>
            <a:r>
              <a:rPr lang="fr-FR" sz="23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cumuler la PS ACF et des financements dans le cadre du FNP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semble plus compliqué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L’accès à l’axe 3 (</a:t>
            </a:r>
            <a:r>
              <a:rPr lang="fr-FR" sz="230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lieux ressources</a:t>
            </a:r>
            <a:r>
              <a:rPr lang="fr-F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pour les centres sociaux, acquis de juillet 2023, est peut-être remis en cause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b0bad53c1_0_16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L'ÉVOLUTION DES AXES DU FNP</a:t>
            </a:r>
            <a:endParaRPr i="1" sz="3000"/>
          </a:p>
        </p:txBody>
      </p:sp>
      <p:pic>
        <p:nvPicPr>
          <p:cNvPr id="143" name="Google Shape;143;g32b0bad53c1_0_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2825" y="650912"/>
            <a:ext cx="8228500" cy="554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dr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2019-03-18T09:35:46Z</dcterms:created>
  <dc:creator>Microsoft Office User</dc:creator>
</cp:coreProperties>
</file>